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2157C5-2449-47FB-B903-8374A275E37C}" v="21" dt="2024-12-08T09:40:06.8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0" d="100"/>
          <a:sy n="50" d="100"/>
        </p:scale>
        <p:origin x="1906" y="9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5D14D-3FCC-4E56-9C69-4F20E8425186}" type="datetimeFigureOut">
              <a:rPr lang="en-IN" smtClean="0"/>
              <a:t>08-12-2024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C7406C-CC3E-4CE1-8859-C9B4534C5708}" type="slidenum">
              <a:rPr lang="en-IN" smtClean="0"/>
              <a:t>‹#›</a:t>
            </a:fld>
            <a:endParaRPr lang="en-IN"/>
          </a:p>
        </p:txBody>
      </p:sp>
    </p:spTree>
    <p:extLst>
      <p:ext uri="{BB962C8B-B14F-4D97-AF65-F5344CB8AC3E}">
        <p14:creationId xmlns:p14="http://schemas.microsoft.com/office/powerpoint/2010/main" val="2130159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CC7406C-CC3E-4CE1-8859-C9B4534C5708}" type="slidenum">
              <a:rPr lang="en-IN" smtClean="0"/>
              <a:t>1</a:t>
            </a:fld>
            <a:endParaRPr lang="en-IN"/>
          </a:p>
        </p:txBody>
      </p:sp>
    </p:spTree>
    <p:extLst>
      <p:ext uri="{BB962C8B-B14F-4D97-AF65-F5344CB8AC3E}">
        <p14:creationId xmlns:p14="http://schemas.microsoft.com/office/powerpoint/2010/main" val="177980242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A5F2CD6-564E-424F-A7E5-02F4B917A36F}" type="datetimeFigureOut">
              <a:rPr lang="en-IN" smtClean="0"/>
              <a:t>08-12-2024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A093B90F-BB89-43B4-B442-E91B3C28C905}" type="slidenum">
              <a:rPr lang="en-IN" smtClean="0"/>
              <a:t>‹#›</a:t>
            </a:fld>
            <a:endParaRPr lang="en-IN"/>
          </a:p>
        </p:txBody>
      </p:sp>
    </p:spTree>
    <p:extLst>
      <p:ext uri="{BB962C8B-B14F-4D97-AF65-F5344CB8AC3E}">
        <p14:creationId xmlns:p14="http://schemas.microsoft.com/office/powerpoint/2010/main" val="2259517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5F2CD6-564E-424F-A7E5-02F4B917A36F}" type="datetimeFigureOut">
              <a:rPr lang="en-IN" smtClean="0"/>
              <a:t>08-12-2024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93B90F-BB89-43B4-B442-E91B3C28C905}" type="slidenum">
              <a:rPr lang="en-IN" smtClean="0"/>
              <a:t>‹#›</a:t>
            </a:fld>
            <a:endParaRPr lang="en-IN"/>
          </a:p>
        </p:txBody>
      </p:sp>
    </p:spTree>
    <p:extLst>
      <p:ext uri="{BB962C8B-B14F-4D97-AF65-F5344CB8AC3E}">
        <p14:creationId xmlns:p14="http://schemas.microsoft.com/office/powerpoint/2010/main" val="23957223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5F2CD6-564E-424F-A7E5-02F4B917A36F}" type="datetimeFigureOut">
              <a:rPr lang="en-IN" smtClean="0"/>
              <a:t>08-12-2024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93B90F-BB89-43B4-B442-E91B3C28C905}" type="slidenum">
              <a:rPr lang="en-IN" smtClean="0"/>
              <a:t>‹#›</a:t>
            </a:fld>
            <a:endParaRPr lang="en-IN"/>
          </a:p>
        </p:txBody>
      </p:sp>
    </p:spTree>
    <p:extLst>
      <p:ext uri="{BB962C8B-B14F-4D97-AF65-F5344CB8AC3E}">
        <p14:creationId xmlns:p14="http://schemas.microsoft.com/office/powerpoint/2010/main" val="4264560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5F2CD6-564E-424F-A7E5-02F4B917A36F}" type="datetimeFigureOut">
              <a:rPr lang="en-IN" smtClean="0"/>
              <a:t>08-12-2024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93B90F-BB89-43B4-B442-E91B3C28C905}" type="slidenum">
              <a:rPr lang="en-IN" smtClean="0"/>
              <a:t>‹#›</a:t>
            </a:fld>
            <a:endParaRPr lang="en-IN"/>
          </a:p>
        </p:txBody>
      </p:sp>
    </p:spTree>
    <p:extLst>
      <p:ext uri="{BB962C8B-B14F-4D97-AF65-F5344CB8AC3E}">
        <p14:creationId xmlns:p14="http://schemas.microsoft.com/office/powerpoint/2010/main" val="312453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7A5F2CD6-564E-424F-A7E5-02F4B917A36F}" type="datetimeFigureOut">
              <a:rPr lang="en-IN" smtClean="0"/>
              <a:t>08-12-2024</a:t>
            </a:fld>
            <a:endParaRPr lang="en-IN"/>
          </a:p>
        </p:txBody>
      </p:sp>
      <p:sp>
        <p:nvSpPr>
          <p:cNvPr id="5" name="Footer Placeholder 4"/>
          <p:cNvSpPr>
            <a:spLocks noGrp="1"/>
          </p:cNvSpPr>
          <p:nvPr>
            <p:ph type="ftr" sz="quarter" idx="11"/>
          </p:nvPr>
        </p:nvSpPr>
        <p:spPr>
          <a:xfrm>
            <a:off x="2182708" y="6272784"/>
            <a:ext cx="6327648" cy="365125"/>
          </a:xfrm>
        </p:spPr>
        <p:txBody>
          <a:bodyPr/>
          <a:lstStyle/>
          <a:p>
            <a:endParaRPr lang="en-IN"/>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A093B90F-BB89-43B4-B442-E91B3C28C905}" type="slidenum">
              <a:rPr lang="en-IN" smtClean="0"/>
              <a:t>‹#›</a:t>
            </a:fld>
            <a:endParaRPr lang="en-IN"/>
          </a:p>
        </p:txBody>
      </p:sp>
    </p:spTree>
    <p:extLst>
      <p:ext uri="{BB962C8B-B14F-4D97-AF65-F5344CB8AC3E}">
        <p14:creationId xmlns:p14="http://schemas.microsoft.com/office/powerpoint/2010/main" val="8739003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A5F2CD6-564E-424F-A7E5-02F4B917A36F}" type="datetimeFigureOut">
              <a:rPr lang="en-IN" smtClean="0"/>
              <a:t>08-12-2024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093B90F-BB89-43B4-B442-E91B3C28C905}" type="slidenum">
              <a:rPr lang="en-IN" smtClean="0"/>
              <a:t>‹#›</a:t>
            </a:fld>
            <a:endParaRPr lang="en-IN"/>
          </a:p>
        </p:txBody>
      </p:sp>
    </p:spTree>
    <p:extLst>
      <p:ext uri="{BB962C8B-B14F-4D97-AF65-F5344CB8AC3E}">
        <p14:creationId xmlns:p14="http://schemas.microsoft.com/office/powerpoint/2010/main" val="1539160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5F2CD6-564E-424F-A7E5-02F4B917A36F}" type="datetimeFigureOut">
              <a:rPr lang="en-IN" smtClean="0"/>
              <a:t>08-12-2024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093B90F-BB89-43B4-B442-E91B3C28C905}" type="slidenum">
              <a:rPr lang="en-IN" smtClean="0"/>
              <a:t>‹#›</a:t>
            </a:fld>
            <a:endParaRPr lang="en-IN"/>
          </a:p>
        </p:txBody>
      </p:sp>
    </p:spTree>
    <p:extLst>
      <p:ext uri="{BB962C8B-B14F-4D97-AF65-F5344CB8AC3E}">
        <p14:creationId xmlns:p14="http://schemas.microsoft.com/office/powerpoint/2010/main" val="127106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5F2CD6-564E-424F-A7E5-02F4B917A36F}" type="datetimeFigureOut">
              <a:rPr lang="en-IN" smtClean="0"/>
              <a:t>08-12-2024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093B90F-BB89-43B4-B442-E91B3C28C905}" type="slidenum">
              <a:rPr lang="en-IN" smtClean="0"/>
              <a:t>‹#›</a:t>
            </a:fld>
            <a:endParaRPr lang="en-IN"/>
          </a:p>
        </p:txBody>
      </p:sp>
    </p:spTree>
    <p:extLst>
      <p:ext uri="{BB962C8B-B14F-4D97-AF65-F5344CB8AC3E}">
        <p14:creationId xmlns:p14="http://schemas.microsoft.com/office/powerpoint/2010/main" val="2916250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5F2CD6-564E-424F-A7E5-02F4B917A36F}" type="datetimeFigureOut">
              <a:rPr lang="en-IN" smtClean="0"/>
              <a:t>08-12-2024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093B90F-BB89-43B4-B442-E91B3C28C905}" type="slidenum">
              <a:rPr lang="en-IN" smtClean="0"/>
              <a:t>‹#›</a:t>
            </a:fld>
            <a:endParaRPr lang="en-IN"/>
          </a:p>
        </p:txBody>
      </p:sp>
    </p:spTree>
    <p:extLst>
      <p:ext uri="{BB962C8B-B14F-4D97-AF65-F5344CB8AC3E}">
        <p14:creationId xmlns:p14="http://schemas.microsoft.com/office/powerpoint/2010/main" val="988370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5F2CD6-564E-424F-A7E5-02F4B917A36F}" type="datetimeFigureOut">
              <a:rPr lang="en-IN" smtClean="0"/>
              <a:t>08-12-2024</a:t>
            </a:fld>
            <a:endParaRPr lang="en-IN"/>
          </a:p>
        </p:txBody>
      </p:sp>
      <p:sp>
        <p:nvSpPr>
          <p:cNvPr id="6" name="Footer Placeholder 5"/>
          <p:cNvSpPr>
            <a:spLocks noGrp="1"/>
          </p:cNvSpPr>
          <p:nvPr>
            <p:ph type="ftr" sz="quarter" idx="11"/>
          </p:nvPr>
        </p:nvSpPr>
        <p:spPr/>
        <p:txBody>
          <a:bodyPr/>
          <a:lstStyle/>
          <a:p>
            <a:endParaRPr lang="en-IN"/>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A093B90F-BB89-43B4-B442-E91B3C28C905}" type="slidenum">
              <a:rPr lang="en-IN" smtClean="0"/>
              <a:t>‹#›</a:t>
            </a:fld>
            <a:endParaRPr lang="en-IN"/>
          </a:p>
        </p:txBody>
      </p:sp>
    </p:spTree>
    <p:extLst>
      <p:ext uri="{BB962C8B-B14F-4D97-AF65-F5344CB8AC3E}">
        <p14:creationId xmlns:p14="http://schemas.microsoft.com/office/powerpoint/2010/main" val="2526459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5F2CD6-564E-424F-A7E5-02F4B917A36F}" type="datetimeFigureOut">
              <a:rPr lang="en-IN" smtClean="0"/>
              <a:t>08-12-2024</a:t>
            </a:fld>
            <a:endParaRPr lang="en-IN"/>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A093B90F-BB89-43B4-B442-E91B3C28C905}" type="slidenum">
              <a:rPr lang="en-IN" smtClean="0"/>
              <a:t>‹#›</a:t>
            </a:fld>
            <a:endParaRPr lang="en-IN"/>
          </a:p>
        </p:txBody>
      </p:sp>
    </p:spTree>
    <p:extLst>
      <p:ext uri="{BB962C8B-B14F-4D97-AF65-F5344CB8AC3E}">
        <p14:creationId xmlns:p14="http://schemas.microsoft.com/office/powerpoint/2010/main" val="7410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7A5F2CD6-564E-424F-A7E5-02F4B917A36F}" type="datetimeFigureOut">
              <a:rPr lang="en-IN" smtClean="0"/>
              <a:t>08-12-2024</a:t>
            </a:fld>
            <a:endParaRPr lang="en-IN"/>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IN"/>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A093B90F-BB89-43B4-B442-E91B3C28C905}" type="slidenum">
              <a:rPr lang="en-IN" smtClean="0"/>
              <a:t>‹#›</a:t>
            </a:fld>
            <a:endParaRPr lang="en-IN"/>
          </a:p>
        </p:txBody>
      </p:sp>
    </p:spTree>
    <p:extLst>
      <p:ext uri="{BB962C8B-B14F-4D97-AF65-F5344CB8AC3E}">
        <p14:creationId xmlns:p14="http://schemas.microsoft.com/office/powerpoint/2010/main" val="628393723"/>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0E7CD-14AE-0634-7E9B-9DE7DABB0C21}"/>
              </a:ext>
            </a:extLst>
          </p:cNvPr>
          <p:cNvSpPr>
            <a:spLocks noGrp="1"/>
          </p:cNvSpPr>
          <p:nvPr>
            <p:ph type="ctrTitle"/>
          </p:nvPr>
        </p:nvSpPr>
        <p:spPr>
          <a:xfrm>
            <a:off x="1524000" y="0"/>
            <a:ext cx="7596851" cy="4178461"/>
          </a:xfrm>
        </p:spPr>
        <p:txBody>
          <a:bodyPr>
            <a:normAutofit fontScale="90000"/>
          </a:bodyPr>
          <a:lstStyle/>
          <a:p>
            <a:pPr algn="ctr">
              <a:lnSpc>
                <a:spcPct val="150000"/>
              </a:lnSpc>
            </a:pPr>
            <a:br>
              <a:rPr lang="en-US" sz="1800" b="1" dirty="0">
                <a:effectLst/>
                <a:latin typeface="Cambria" panose="02040503050406030204" pitchFamily="18" charset="0"/>
                <a:ea typeface="Calibri" panose="020F0502020204030204" pitchFamily="34" charset="0"/>
                <a:cs typeface="Arial" panose="020B0604020202020204" pitchFamily="34" charset="0"/>
              </a:rPr>
            </a:br>
            <a:br>
              <a:rPr lang="en-US" sz="1800" b="1" dirty="0">
                <a:effectLst/>
                <a:latin typeface="Cambria" panose="02040503050406030204" pitchFamily="18" charset="0"/>
                <a:ea typeface="Calibri" panose="020F0502020204030204" pitchFamily="34" charset="0"/>
                <a:cs typeface="Arial" panose="020B0604020202020204" pitchFamily="34" charset="0"/>
              </a:rPr>
            </a:br>
            <a:br>
              <a:rPr lang="en-US" sz="1800" b="1" dirty="0">
                <a:effectLst/>
                <a:latin typeface="Cambria" panose="02040503050406030204" pitchFamily="18" charset="0"/>
                <a:ea typeface="Calibri" panose="020F0502020204030204" pitchFamily="34" charset="0"/>
                <a:cs typeface="Arial" panose="020B0604020202020204" pitchFamily="34" charset="0"/>
              </a:rPr>
            </a:br>
            <a:br>
              <a:rPr lang="en-US" sz="1800" b="1" dirty="0">
                <a:effectLst/>
                <a:latin typeface="Cambria" panose="02040503050406030204" pitchFamily="18" charset="0"/>
                <a:ea typeface="Calibri" panose="020F0502020204030204" pitchFamily="34" charset="0"/>
                <a:cs typeface="Arial" panose="020B0604020202020204" pitchFamily="34" charset="0"/>
              </a:rPr>
            </a:br>
            <a:br>
              <a:rPr lang="en-US" sz="1800" b="1" dirty="0">
                <a:effectLst/>
                <a:latin typeface="Cambria" panose="02040503050406030204" pitchFamily="18" charset="0"/>
                <a:ea typeface="Calibri" panose="020F0502020204030204" pitchFamily="34" charset="0"/>
                <a:cs typeface="Arial" panose="020B0604020202020204" pitchFamily="34" charset="0"/>
              </a:rPr>
            </a:br>
            <a:r>
              <a:rPr lang="en-US" sz="1800" b="1" dirty="0">
                <a:effectLst/>
                <a:latin typeface="Cambria" panose="02040503050406030204" pitchFamily="18" charset="0"/>
                <a:ea typeface="Calibri" panose="020F0502020204030204" pitchFamily="34" charset="0"/>
                <a:cs typeface="Arial" panose="020B0604020202020204" pitchFamily="34" charset="0"/>
              </a:rPr>
              <a:t>                   </a:t>
            </a:r>
            <a:r>
              <a:rPr lang="en-US" sz="2700" u="sng" dirty="0">
                <a:solidFill>
                  <a:srgbClr val="FF0000"/>
                </a:solidFill>
                <a:effectLst/>
                <a:latin typeface="Cambria" panose="02040503050406030204" pitchFamily="18" charset="0"/>
                <a:ea typeface="Calibri" panose="020F0502020204030204" pitchFamily="34" charset="0"/>
                <a:cs typeface="Arial" panose="020B0604020202020204" pitchFamily="34" charset="0"/>
              </a:rPr>
              <a:t>GAME –FRUIT CATCHER</a:t>
            </a:r>
            <a:br>
              <a:rPr lang="en-US" sz="1800" b="1" dirty="0">
                <a:effectLst/>
                <a:latin typeface="Cambria" panose="02040503050406030204" pitchFamily="18" charset="0"/>
                <a:ea typeface="Calibri" panose="020F0502020204030204" pitchFamily="34" charset="0"/>
                <a:cs typeface="Arial" panose="020B0604020202020204" pitchFamily="34" charset="0"/>
              </a:rPr>
            </a:br>
            <a:br>
              <a:rPr lang="en-US" sz="1800" b="1" dirty="0">
                <a:effectLst/>
                <a:latin typeface="Cambria" panose="02040503050406030204" pitchFamily="18" charset="0"/>
                <a:ea typeface="Calibri" panose="020F0502020204030204" pitchFamily="34" charset="0"/>
                <a:cs typeface="Arial" panose="020B0604020202020204" pitchFamily="34" charset="0"/>
              </a:rPr>
            </a:br>
            <a:br>
              <a:rPr lang="en-US" sz="1800" b="1" dirty="0">
                <a:effectLst/>
                <a:latin typeface="Cambria" panose="02040503050406030204" pitchFamily="18" charset="0"/>
                <a:ea typeface="Calibri" panose="020F0502020204030204" pitchFamily="34" charset="0"/>
                <a:cs typeface="Arial" panose="020B0604020202020204" pitchFamily="34" charset="0"/>
              </a:rPr>
            </a:br>
            <a:r>
              <a:rPr lang="en-US" sz="1800" b="1" dirty="0">
                <a:effectLst/>
                <a:latin typeface="Cambria" panose="02040503050406030204" pitchFamily="18" charset="0"/>
                <a:ea typeface="Calibri" panose="020F0502020204030204" pitchFamily="34" charset="0"/>
                <a:cs typeface="Arial" panose="020B0604020202020204" pitchFamily="34" charset="0"/>
              </a:rPr>
              <a:t>                                                                                                                                                                                                                                                    SSN College of Engineering, </a:t>
            </a:r>
            <a:r>
              <a:rPr lang="en-US" sz="1800" b="1" dirty="0" err="1">
                <a:effectLst/>
                <a:latin typeface="Cambria" panose="02040503050406030204" pitchFamily="18" charset="0"/>
                <a:ea typeface="Calibri" panose="020F0502020204030204" pitchFamily="34" charset="0"/>
                <a:cs typeface="Arial" panose="020B0604020202020204" pitchFamily="34" charset="0"/>
              </a:rPr>
              <a:t>Kalavakkam</a:t>
            </a:r>
            <a:r>
              <a:rPr lang="en-US" sz="1800" b="1" dirty="0">
                <a:effectLst/>
                <a:latin typeface="Cambria" panose="02040503050406030204" pitchFamily="18" charset="0"/>
                <a:ea typeface="Calibri" panose="020F0502020204030204" pitchFamily="34" charset="0"/>
                <a:cs typeface="Arial" panose="020B0604020202020204" pitchFamily="34" charset="0"/>
              </a:rPr>
              <a:t> </a:t>
            </a:r>
            <a:br>
              <a:rPr lang="en-IN" sz="1800" b="1" dirty="0">
                <a:effectLst/>
                <a:latin typeface="Calibri" panose="020F0502020204030204" pitchFamily="34" charset="0"/>
                <a:ea typeface="Calibri" panose="020F0502020204030204" pitchFamily="34" charset="0"/>
                <a:cs typeface="Arial" panose="020B0604020202020204" pitchFamily="34" charset="0"/>
              </a:rPr>
            </a:br>
            <a:r>
              <a:rPr lang="en-US" sz="1800" b="1" dirty="0">
                <a:effectLst/>
                <a:latin typeface="Cambria" panose="02040503050406030204" pitchFamily="18" charset="0"/>
                <a:ea typeface="Calibri" panose="020F0502020204030204" pitchFamily="34" charset="0"/>
                <a:cs typeface="Arial" panose="020B0604020202020204" pitchFamily="34" charset="0"/>
              </a:rPr>
              <a:t>Department of Computer Science and Engineering </a:t>
            </a:r>
            <a:br>
              <a:rPr lang="en-IN" sz="1800" b="1" dirty="0">
                <a:effectLst/>
                <a:latin typeface="Calibri" panose="020F0502020204030204" pitchFamily="34" charset="0"/>
                <a:ea typeface="Calibri" panose="020F0502020204030204" pitchFamily="34" charset="0"/>
                <a:cs typeface="Arial" panose="020B0604020202020204" pitchFamily="34" charset="0"/>
              </a:rPr>
            </a:br>
            <a:r>
              <a:rPr lang="en-US" sz="1800" b="1" dirty="0">
                <a:effectLst/>
                <a:latin typeface="Cambria" panose="02040503050406030204" pitchFamily="18" charset="0"/>
                <a:ea typeface="Calibri" panose="020F0502020204030204" pitchFamily="34" charset="0"/>
                <a:cs typeface="Arial" panose="020B0604020202020204" pitchFamily="34" charset="0"/>
              </a:rPr>
              <a:t>UGE3188 – Problem Solving and Programming using Python </a:t>
            </a:r>
            <a:br>
              <a:rPr lang="en-IN" sz="1800" b="1" dirty="0">
                <a:effectLst/>
                <a:latin typeface="Calibri" panose="020F0502020204030204" pitchFamily="34" charset="0"/>
                <a:ea typeface="Calibri" panose="020F0502020204030204" pitchFamily="34" charset="0"/>
                <a:cs typeface="Arial" panose="020B0604020202020204" pitchFamily="34" charset="0"/>
              </a:rPr>
            </a:br>
            <a:r>
              <a:rPr lang="en-US" sz="1800" b="1" dirty="0">
                <a:effectLst/>
                <a:latin typeface="Cambria" panose="02040503050406030204" pitchFamily="18" charset="0"/>
                <a:ea typeface="Calibri" panose="020F0502020204030204" pitchFamily="34" charset="0"/>
                <a:cs typeface="Arial" panose="020B0604020202020204" pitchFamily="34" charset="0"/>
              </a:rPr>
              <a:t>Project : Fruit Catcher Game</a:t>
            </a:r>
            <a:br>
              <a:rPr lang="en-IN" sz="1800" b="1" dirty="0">
                <a:effectLst/>
                <a:latin typeface="Calibri" panose="020F0502020204030204" pitchFamily="34" charset="0"/>
                <a:ea typeface="Calibri" panose="020F0502020204030204" pitchFamily="34" charset="0"/>
                <a:cs typeface="Arial" panose="020B0604020202020204" pitchFamily="34" charset="0"/>
              </a:rPr>
            </a:br>
            <a:endParaRPr lang="en-IN" dirty="0"/>
          </a:p>
        </p:txBody>
      </p:sp>
      <p:sp>
        <p:nvSpPr>
          <p:cNvPr id="3" name="Subtitle 2">
            <a:extLst>
              <a:ext uri="{FF2B5EF4-FFF2-40B4-BE49-F238E27FC236}">
                <a16:creationId xmlns:a16="http://schemas.microsoft.com/office/drawing/2014/main" id="{51D7FE24-BD02-02A4-0D2E-1FD77396FD8F}"/>
              </a:ext>
            </a:extLst>
          </p:cNvPr>
          <p:cNvSpPr>
            <a:spLocks noGrp="1"/>
          </p:cNvSpPr>
          <p:nvPr>
            <p:ph type="subTitle" idx="1"/>
          </p:nvPr>
        </p:nvSpPr>
        <p:spPr>
          <a:xfrm>
            <a:off x="4919241" y="4363656"/>
            <a:ext cx="6273691" cy="2002420"/>
          </a:xfrm>
        </p:spPr>
        <p:txBody>
          <a:bodyPr>
            <a:normAutofit/>
          </a:bodyPr>
          <a:lstStyle/>
          <a:p>
            <a:pPr indent="457200">
              <a:lnSpc>
                <a:spcPct val="120000"/>
              </a:lnSpc>
            </a:pPr>
            <a:r>
              <a:rPr lang="en-US" sz="1500" dirty="0">
                <a:effectLst/>
                <a:latin typeface="Arial Rounded MT Bold" panose="020F0704030504030204" pitchFamily="34" charset="0"/>
                <a:ea typeface="Calibri" panose="020F0502020204030204" pitchFamily="34" charset="0"/>
                <a:cs typeface="Arial" panose="020B0604020202020204" pitchFamily="34" charset="0"/>
              </a:rPr>
              <a:t>                                            Presented by:</a:t>
            </a:r>
            <a:endParaRPr lang="en-IN" sz="1500" dirty="0">
              <a:effectLst/>
              <a:latin typeface="Arial Rounded MT Bold" panose="020F0704030504030204" pitchFamily="34" charset="0"/>
              <a:ea typeface="Calibri" panose="020F0502020204030204" pitchFamily="34" charset="0"/>
              <a:cs typeface="Arial" panose="020B0604020202020204" pitchFamily="34" charset="0"/>
            </a:endParaRPr>
          </a:p>
          <a:p>
            <a:pPr indent="457200" algn="ctr">
              <a:lnSpc>
                <a:spcPct val="120000"/>
              </a:lnSpc>
            </a:pPr>
            <a:r>
              <a:rPr lang="en-US" sz="1500" dirty="0">
                <a:effectLst/>
                <a:latin typeface="Arial Rounded MT Bold" panose="020F0704030504030204" pitchFamily="34" charset="0"/>
                <a:ea typeface="Calibri" panose="020F0502020204030204" pitchFamily="34" charset="0"/>
                <a:cs typeface="Arial" panose="020B0604020202020204" pitchFamily="34" charset="0"/>
              </a:rPr>
              <a:t>          Sanjay Suresh</a:t>
            </a:r>
            <a:endParaRPr lang="en-IN" sz="1500" dirty="0">
              <a:effectLst/>
              <a:latin typeface="Arial Rounded MT Bold" panose="020F0704030504030204" pitchFamily="34" charset="0"/>
              <a:ea typeface="Calibri" panose="020F0502020204030204" pitchFamily="34" charset="0"/>
              <a:cs typeface="Arial" panose="020B0604020202020204" pitchFamily="34" charset="0"/>
            </a:endParaRPr>
          </a:p>
          <a:p>
            <a:pPr indent="457200" algn="ctr">
              <a:lnSpc>
                <a:spcPct val="120000"/>
              </a:lnSpc>
            </a:pPr>
            <a:r>
              <a:rPr lang="en-US" sz="1500" dirty="0">
                <a:effectLst/>
                <a:latin typeface="Arial Rounded MT Bold" panose="020F0704030504030204" pitchFamily="34" charset="0"/>
                <a:ea typeface="Calibri" panose="020F0502020204030204" pitchFamily="34" charset="0"/>
                <a:cs typeface="Arial" panose="020B0604020202020204" pitchFamily="34" charset="0"/>
              </a:rPr>
              <a:t>      Shrinithi K L</a:t>
            </a:r>
          </a:p>
          <a:p>
            <a:pPr indent="457200" algn="ctr">
              <a:lnSpc>
                <a:spcPct val="120000"/>
              </a:lnSpc>
            </a:pPr>
            <a:r>
              <a:rPr lang="en-US" sz="1500" dirty="0">
                <a:effectLst/>
                <a:latin typeface="Arial Rounded MT Bold" panose="020F0704030504030204" pitchFamily="34" charset="0"/>
                <a:ea typeface="Calibri" panose="020F0502020204030204" pitchFamily="34" charset="0"/>
                <a:cs typeface="Arial" panose="020B0604020202020204" pitchFamily="34" charset="0"/>
              </a:rPr>
              <a:t> </a:t>
            </a:r>
            <a:r>
              <a:rPr lang="en-US" sz="1500" dirty="0" err="1">
                <a:effectLst/>
                <a:latin typeface="Arial Rounded MT Bold" panose="020F0704030504030204" pitchFamily="34" charset="0"/>
                <a:ea typeface="Calibri" panose="020F0502020204030204" pitchFamily="34" charset="0"/>
                <a:cs typeface="Arial" panose="020B0604020202020204" pitchFamily="34" charset="0"/>
              </a:rPr>
              <a:t>Smrithi</a:t>
            </a:r>
            <a:r>
              <a:rPr lang="en-US" sz="1500" dirty="0">
                <a:effectLst/>
                <a:latin typeface="Arial Rounded MT Bold" panose="020F0704030504030204" pitchFamily="34" charset="0"/>
                <a:ea typeface="Calibri" panose="020F0502020204030204" pitchFamily="34" charset="0"/>
                <a:cs typeface="Arial" panose="020B0604020202020204" pitchFamily="34" charset="0"/>
              </a:rPr>
              <a:t> S</a:t>
            </a:r>
            <a:endParaRPr lang="en-IN" sz="1500" dirty="0">
              <a:effectLst/>
              <a:latin typeface="Arial Rounded MT Bold" panose="020F0704030504030204" pitchFamily="34" charset="0"/>
              <a:ea typeface="Calibri" panose="020F0502020204030204" pitchFamily="34" charset="0"/>
              <a:cs typeface="Arial" panose="020B0604020202020204" pitchFamily="34" charset="0"/>
            </a:endParaRPr>
          </a:p>
          <a:p>
            <a:endParaRPr lang="en-IN" b="1" dirty="0"/>
          </a:p>
        </p:txBody>
      </p:sp>
      <p:pic>
        <p:nvPicPr>
          <p:cNvPr id="7" name="Picture 6">
            <a:extLst>
              <a:ext uri="{FF2B5EF4-FFF2-40B4-BE49-F238E27FC236}">
                <a16:creationId xmlns:a16="http://schemas.microsoft.com/office/drawing/2014/main" id="{754D5B3A-901E-15A1-88CF-150332B06F3B}"/>
              </a:ext>
            </a:extLst>
          </p:cNvPr>
          <p:cNvPicPr>
            <a:picLocks noChangeAspect="1"/>
          </p:cNvPicPr>
          <p:nvPr/>
        </p:nvPicPr>
        <p:blipFill>
          <a:blip r:embed="rId3">
            <a:extLst>
              <a:ext uri="{BEBA8EAE-BF5A-486C-A8C5-ECC9F3942E4B}">
                <a14:imgProps xmlns:a14="http://schemas.microsoft.com/office/drawing/2010/main">
                  <a14:imgLayer r:embed="rId4">
                    <a14:imgEffect>
                      <a14:artisticTexturizer/>
                    </a14:imgEffect>
                  </a14:imgLayer>
                </a14:imgProps>
              </a:ext>
              <a:ext uri="{28A0092B-C50C-407E-A947-70E740481C1C}">
                <a14:useLocalDpi xmlns:a14="http://schemas.microsoft.com/office/drawing/2010/main" val="0"/>
              </a:ext>
            </a:extLst>
          </a:blip>
          <a:stretch>
            <a:fillRect/>
          </a:stretch>
        </p:blipFill>
        <p:spPr>
          <a:xfrm>
            <a:off x="8701446" y="1995543"/>
            <a:ext cx="2410463" cy="1843195"/>
          </a:xfrm>
          <a:prstGeom prst="rect">
            <a:avLst/>
          </a:prstGeom>
        </p:spPr>
      </p:pic>
    </p:spTree>
    <p:extLst>
      <p:ext uri="{BB962C8B-B14F-4D97-AF65-F5344CB8AC3E}">
        <p14:creationId xmlns:p14="http://schemas.microsoft.com/office/powerpoint/2010/main" val="41607375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45CAB-F955-94B2-6179-393D8788BE6C}"/>
              </a:ext>
            </a:extLst>
          </p:cNvPr>
          <p:cNvSpPr>
            <a:spLocks noGrp="1"/>
          </p:cNvSpPr>
          <p:nvPr>
            <p:ph type="title"/>
          </p:nvPr>
        </p:nvSpPr>
        <p:spPr/>
        <p:txBody>
          <a:bodyPr/>
          <a:lstStyle/>
          <a:p>
            <a:r>
              <a:rPr lang="en-US" u="sng" dirty="0"/>
              <a:t>INTRODUCTION</a:t>
            </a:r>
            <a:r>
              <a:rPr lang="en-US" dirty="0"/>
              <a:t>:</a:t>
            </a:r>
            <a:endParaRPr lang="en-IN" dirty="0"/>
          </a:p>
        </p:txBody>
      </p:sp>
      <p:sp>
        <p:nvSpPr>
          <p:cNvPr id="3" name="Content Placeholder 2">
            <a:extLst>
              <a:ext uri="{FF2B5EF4-FFF2-40B4-BE49-F238E27FC236}">
                <a16:creationId xmlns:a16="http://schemas.microsoft.com/office/drawing/2014/main" id="{7D4160B4-5046-24CF-0797-ADB32258CB4A}"/>
              </a:ext>
            </a:extLst>
          </p:cNvPr>
          <p:cNvSpPr>
            <a:spLocks noGrp="1"/>
          </p:cNvSpPr>
          <p:nvPr>
            <p:ph idx="1"/>
          </p:nvPr>
        </p:nvSpPr>
        <p:spPr/>
        <p:txBody>
          <a:bodyPr>
            <a:normAutofit/>
          </a:bodyPr>
          <a:lstStyle/>
          <a:p>
            <a:pPr indent="457200">
              <a:lnSpc>
                <a:spcPct val="200000"/>
              </a:lnSpc>
            </a:pPr>
            <a:r>
              <a:rPr lang="en-US" sz="1800" dirty="0">
                <a:effectLst/>
                <a:latin typeface="Cambria" panose="02040503050406030204" pitchFamily="18" charset="0"/>
                <a:ea typeface="Calibri" panose="020F0502020204030204" pitchFamily="34" charset="0"/>
                <a:cs typeface="Arial" panose="020B0604020202020204" pitchFamily="34" charset="0"/>
              </a:rPr>
              <a:t>The "Fruit Catcher" game is a simple yet captivating project that introduces fundamental concepts of game development using Python and the </a:t>
            </a:r>
            <a:r>
              <a:rPr lang="en-US" sz="1800" dirty="0" err="1">
                <a:effectLst/>
                <a:latin typeface="Cambria" panose="02040503050406030204" pitchFamily="18" charset="0"/>
                <a:ea typeface="Calibri" panose="020F0502020204030204" pitchFamily="34" charset="0"/>
                <a:cs typeface="Arial" panose="020B0604020202020204" pitchFamily="34" charset="0"/>
              </a:rPr>
              <a:t>Pygame</a:t>
            </a:r>
            <a:r>
              <a:rPr lang="en-US" sz="1800" dirty="0">
                <a:effectLst/>
                <a:latin typeface="Cambria" panose="02040503050406030204" pitchFamily="18" charset="0"/>
                <a:ea typeface="Calibri" panose="020F0502020204030204" pitchFamily="34" charset="0"/>
                <a:cs typeface="Arial" panose="020B0604020202020204" pitchFamily="34" charset="0"/>
              </a:rPr>
              <a:t> library. This project combines creativity, programming logic, and problem-solving to create an interactive gaming experience. Players control a basket to catch falling fruits, earning points and avoiding penalties for missed fruits. The game’s straightforward mechanics and engaging gameplay make it an excellent project for learning and practicing game development techniques.</a:t>
            </a:r>
            <a:endParaRPr lang="en-IN" sz="1800" dirty="0">
              <a:effectLst/>
              <a:latin typeface="Calibri" panose="020F0502020204030204" pitchFamily="34" charset="0"/>
              <a:ea typeface="Calibri" panose="020F0502020204030204" pitchFamily="34" charset="0"/>
              <a:cs typeface="Arial" panose="020B0604020202020204" pitchFamily="34" charset="0"/>
            </a:endParaRPr>
          </a:p>
          <a:p>
            <a:pPr indent="457200">
              <a:lnSpc>
                <a:spcPct val="200000"/>
              </a:lnSpc>
            </a:pPr>
            <a:endParaRPr lang="en-IN" sz="1800" dirty="0">
              <a:effectLst/>
              <a:latin typeface="Calibri" panose="020F0502020204030204" pitchFamily="34" charset="0"/>
              <a:ea typeface="Calibri" panose="020F050202020403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28012556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65F96F-DFCE-AC3C-E97E-9ED1C93ECB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030" y="665986"/>
            <a:ext cx="4668263" cy="5673854"/>
          </a:xfrm>
          <a:prstGeom prst="rect">
            <a:avLst/>
          </a:prstGeom>
        </p:spPr>
      </p:pic>
      <p:pic>
        <p:nvPicPr>
          <p:cNvPr id="7" name="Picture 6">
            <a:extLst>
              <a:ext uri="{FF2B5EF4-FFF2-40B4-BE49-F238E27FC236}">
                <a16:creationId xmlns:a16="http://schemas.microsoft.com/office/drawing/2014/main" id="{AA2F1E5F-6357-25E9-0F44-F4EE12822A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72493" y="518160"/>
            <a:ext cx="4809832" cy="5821680"/>
          </a:xfrm>
          <a:prstGeom prst="rect">
            <a:avLst/>
          </a:prstGeom>
        </p:spPr>
      </p:pic>
      <p:pic>
        <p:nvPicPr>
          <p:cNvPr id="9" name="Picture 8">
            <a:extLst>
              <a:ext uri="{FF2B5EF4-FFF2-40B4-BE49-F238E27FC236}">
                <a16:creationId xmlns:a16="http://schemas.microsoft.com/office/drawing/2014/main" id="{59228FFE-086C-7B11-648C-B0E06E8D30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5774" y="518160"/>
            <a:ext cx="5469802" cy="5821680"/>
          </a:xfrm>
          <a:prstGeom prst="rect">
            <a:avLst/>
          </a:prstGeom>
        </p:spPr>
      </p:pic>
      <p:sp>
        <p:nvSpPr>
          <p:cNvPr id="10" name="TextBox 9">
            <a:extLst>
              <a:ext uri="{FF2B5EF4-FFF2-40B4-BE49-F238E27FC236}">
                <a16:creationId xmlns:a16="http://schemas.microsoft.com/office/drawing/2014/main" id="{23F15280-DD86-2943-A92C-7B0A696230A6}"/>
              </a:ext>
            </a:extLst>
          </p:cNvPr>
          <p:cNvSpPr txBox="1"/>
          <p:nvPr/>
        </p:nvSpPr>
        <p:spPr>
          <a:xfrm>
            <a:off x="4224759" y="68853"/>
            <a:ext cx="3171463" cy="523220"/>
          </a:xfrm>
          <a:prstGeom prst="rect">
            <a:avLst/>
          </a:prstGeom>
          <a:noFill/>
        </p:spPr>
        <p:txBody>
          <a:bodyPr wrap="square" rtlCol="0">
            <a:spAutoFit/>
          </a:bodyPr>
          <a:lstStyle/>
          <a:p>
            <a:r>
              <a:rPr lang="en-US" sz="2800" u="sng" dirty="0">
                <a:latin typeface="Agency FB" panose="020B0503020202020204" pitchFamily="34" charset="0"/>
              </a:rPr>
              <a:t>PSEUDOCODE:</a:t>
            </a:r>
            <a:endParaRPr lang="en-IN" sz="2800" u="sng" dirty="0">
              <a:latin typeface="Agency FB" panose="020B0503020202020204" pitchFamily="34" charset="0"/>
            </a:endParaRPr>
          </a:p>
        </p:txBody>
      </p:sp>
    </p:spTree>
    <p:extLst>
      <p:ext uri="{BB962C8B-B14F-4D97-AF65-F5344CB8AC3E}">
        <p14:creationId xmlns:p14="http://schemas.microsoft.com/office/powerpoint/2010/main" val="23710304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1470E2-62FD-D1D2-A058-2E34B45C0B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6072" y="624840"/>
            <a:ext cx="5412336" cy="5608320"/>
          </a:xfrm>
          <a:prstGeom prst="rect">
            <a:avLst/>
          </a:prstGeom>
        </p:spPr>
      </p:pic>
      <p:pic>
        <p:nvPicPr>
          <p:cNvPr id="5" name="Picture 4">
            <a:extLst>
              <a:ext uri="{FF2B5EF4-FFF2-40B4-BE49-F238E27FC236}">
                <a16:creationId xmlns:a16="http://schemas.microsoft.com/office/drawing/2014/main" id="{6E4A19F0-BC67-5B13-08B1-A322E1CA3E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5467" y="624840"/>
            <a:ext cx="5352585" cy="5608320"/>
          </a:xfrm>
          <a:prstGeom prst="rect">
            <a:avLst/>
          </a:prstGeom>
        </p:spPr>
      </p:pic>
    </p:spTree>
    <p:extLst>
      <p:ext uri="{BB962C8B-B14F-4D97-AF65-F5344CB8AC3E}">
        <p14:creationId xmlns:p14="http://schemas.microsoft.com/office/powerpoint/2010/main" val="629840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D4B782-2842-A7F2-85B6-C9795A475C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9374" y="370389"/>
            <a:ext cx="6693408" cy="4734046"/>
          </a:xfrm>
          <a:prstGeom prst="rect">
            <a:avLst/>
          </a:prstGeom>
        </p:spPr>
      </p:pic>
      <p:pic>
        <p:nvPicPr>
          <p:cNvPr id="7" name="Picture 6">
            <a:extLst>
              <a:ext uri="{FF2B5EF4-FFF2-40B4-BE49-F238E27FC236}">
                <a16:creationId xmlns:a16="http://schemas.microsoft.com/office/drawing/2014/main" id="{2AAE7511-D113-BFF1-5954-44EB1AE34E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9218" y="5104435"/>
            <a:ext cx="6333563" cy="1622514"/>
          </a:xfrm>
          <a:prstGeom prst="rect">
            <a:avLst/>
          </a:prstGeom>
        </p:spPr>
      </p:pic>
    </p:spTree>
    <p:extLst>
      <p:ext uri="{BB962C8B-B14F-4D97-AF65-F5344CB8AC3E}">
        <p14:creationId xmlns:p14="http://schemas.microsoft.com/office/powerpoint/2010/main" val="27911520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38D12-D849-D00D-5CF8-2DA485097583}"/>
              </a:ext>
            </a:extLst>
          </p:cNvPr>
          <p:cNvSpPr>
            <a:spLocks noGrp="1"/>
          </p:cNvSpPr>
          <p:nvPr>
            <p:ph type="title"/>
          </p:nvPr>
        </p:nvSpPr>
        <p:spPr>
          <a:xfrm>
            <a:off x="1084931" y="225425"/>
            <a:ext cx="9571640" cy="1280890"/>
          </a:xfrm>
        </p:spPr>
        <p:txBody>
          <a:bodyPr>
            <a:normAutofit/>
          </a:bodyPr>
          <a:lstStyle/>
          <a:p>
            <a:r>
              <a:rPr lang="en-US" sz="4400" u="sng" dirty="0"/>
              <a:t>DEMO VIDEO:</a:t>
            </a:r>
            <a:endParaRPr lang="en-IN" sz="4400" u="sng" dirty="0"/>
          </a:p>
        </p:txBody>
      </p:sp>
      <p:pic>
        <p:nvPicPr>
          <p:cNvPr id="7" name="Screen Recording 2024-12-08 144701">
            <a:hlinkClick r:id="" action="ppaction://media"/>
            <a:extLst>
              <a:ext uri="{FF2B5EF4-FFF2-40B4-BE49-F238E27FC236}">
                <a16:creationId xmlns:a16="http://schemas.microsoft.com/office/drawing/2014/main" id="{0AE04A42-E893-29FA-7FEA-33B2A1775FC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38046" y="1219200"/>
            <a:ext cx="8518525" cy="5108575"/>
          </a:xfrm>
        </p:spPr>
      </p:pic>
    </p:spTree>
    <p:extLst>
      <p:ext uri="{BB962C8B-B14F-4D97-AF65-F5344CB8AC3E}">
        <p14:creationId xmlns:p14="http://schemas.microsoft.com/office/powerpoint/2010/main" val="487272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E03FD-AF9B-17CA-A6BB-1D4B936988E8}"/>
              </a:ext>
            </a:extLst>
          </p:cNvPr>
          <p:cNvSpPr>
            <a:spLocks noGrp="1"/>
          </p:cNvSpPr>
          <p:nvPr>
            <p:ph type="title"/>
          </p:nvPr>
        </p:nvSpPr>
        <p:spPr>
          <a:xfrm>
            <a:off x="687388" y="133110"/>
            <a:ext cx="10058400" cy="1609344"/>
          </a:xfrm>
        </p:spPr>
        <p:txBody>
          <a:bodyPr>
            <a:normAutofit/>
          </a:bodyPr>
          <a:lstStyle/>
          <a:p>
            <a:r>
              <a:rPr lang="en-US" sz="4000" u="sng" dirty="0"/>
              <a:t>LEARNING OUTCOMES:</a:t>
            </a:r>
            <a:endParaRPr lang="en-IN" sz="4000" u="sng" dirty="0"/>
          </a:p>
        </p:txBody>
      </p:sp>
      <p:sp>
        <p:nvSpPr>
          <p:cNvPr id="3" name="Content Placeholder 2">
            <a:extLst>
              <a:ext uri="{FF2B5EF4-FFF2-40B4-BE49-F238E27FC236}">
                <a16:creationId xmlns:a16="http://schemas.microsoft.com/office/drawing/2014/main" id="{A848791F-ECB9-A748-BAD3-166544C0306F}"/>
              </a:ext>
            </a:extLst>
          </p:cNvPr>
          <p:cNvSpPr>
            <a:spLocks noGrp="1"/>
          </p:cNvSpPr>
          <p:nvPr>
            <p:ph idx="1"/>
          </p:nvPr>
        </p:nvSpPr>
        <p:spPr>
          <a:xfrm>
            <a:off x="1018572" y="1341121"/>
            <a:ext cx="10486040" cy="5383770"/>
          </a:xfrm>
        </p:spPr>
        <p:txBody>
          <a:bodyPr>
            <a:noAutofit/>
          </a:bodyPr>
          <a:lstStyle/>
          <a:p>
            <a:pPr indent="457200"/>
            <a:r>
              <a:rPr lang="en-IN" sz="2000" dirty="0">
                <a:effectLst/>
                <a:latin typeface="Cambria" panose="02040503050406030204" pitchFamily="18" charset="0"/>
                <a:ea typeface="Calibri" panose="020F0502020204030204" pitchFamily="34" charset="0"/>
                <a:cs typeface="Cascadia Code SemiBold" panose="020B0609020000020004" pitchFamily="49" charset="0"/>
              </a:rPr>
              <a:t>Through this project, the following skills and knowledge can be acquired:</a:t>
            </a:r>
            <a:endParaRPr lang="en-IN" sz="20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tabLst>
                <a:tab pos="457200" algn="l"/>
              </a:tabLst>
            </a:pPr>
            <a:r>
              <a:rPr lang="en-IN" sz="2000" b="1" dirty="0">
                <a:effectLst/>
                <a:latin typeface="Cambria" panose="02040503050406030204" pitchFamily="18" charset="0"/>
                <a:ea typeface="Calibri" panose="020F0502020204030204" pitchFamily="34" charset="0"/>
                <a:cs typeface="Cascadia Code SemiBold" panose="020B0609020000020004" pitchFamily="49" charset="0"/>
              </a:rPr>
              <a:t>Game Development Skills:</a:t>
            </a:r>
            <a:endParaRPr lang="en-IN" sz="2000" dirty="0">
              <a:effectLst/>
              <a:latin typeface="Calibri" panose="020F0502020204030204" pitchFamily="34" charset="0"/>
              <a:ea typeface="Calibri" panose="020F0502020204030204" pitchFamily="34" charset="0"/>
              <a:cs typeface="Arial" panose="020B0604020202020204" pitchFamily="34" charset="0"/>
            </a:endParaRPr>
          </a:p>
          <a:p>
            <a:pPr marL="742950" lvl="1" indent="-285750">
              <a:buSzPts val="1000"/>
              <a:buFont typeface="Courier New" panose="02070309020205020404" pitchFamily="49" charset="0"/>
              <a:buChar char="o"/>
              <a:tabLst>
                <a:tab pos="914400" algn="l"/>
              </a:tabLst>
            </a:pPr>
            <a:r>
              <a:rPr lang="en-IN" sz="2000" dirty="0">
                <a:effectLst/>
                <a:latin typeface="Cambria" panose="02040503050406030204" pitchFamily="18" charset="0"/>
                <a:ea typeface="Calibri" panose="020F0502020204030204" pitchFamily="34" charset="0"/>
                <a:cs typeface="Cascadia Code SemiBold" panose="020B0609020000020004" pitchFamily="49" charset="0"/>
              </a:rPr>
              <a:t>Understanding of game loops, event handling, and sprite management.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buSzPts val="1000"/>
              <a:buFont typeface="Courier New" panose="02070309020205020404" pitchFamily="49" charset="0"/>
              <a:buChar char="o"/>
              <a:tabLst>
                <a:tab pos="914400" algn="l"/>
              </a:tabLst>
            </a:pPr>
            <a:r>
              <a:rPr lang="en-IN" sz="2000" dirty="0">
                <a:effectLst/>
                <a:latin typeface="Cambria" panose="02040503050406030204" pitchFamily="18" charset="0"/>
                <a:ea typeface="Calibri" panose="020F0502020204030204" pitchFamily="34" charset="0"/>
                <a:cs typeface="Cascadia Code SemiBold" panose="020B0609020000020004" pitchFamily="49" charset="0"/>
              </a:rPr>
              <a:t>Knowledge of collision detection and object interaction.</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tabLst>
                <a:tab pos="457200" algn="l"/>
              </a:tabLst>
            </a:pPr>
            <a:r>
              <a:rPr lang="en-IN" sz="2000" b="1" dirty="0">
                <a:effectLst/>
                <a:latin typeface="Cambria" panose="02040503050406030204" pitchFamily="18" charset="0"/>
                <a:ea typeface="Calibri" panose="020F0502020204030204" pitchFamily="34" charset="0"/>
                <a:cs typeface="Cascadia Code SemiBold" panose="020B0609020000020004" pitchFamily="49" charset="0"/>
              </a:rPr>
              <a:t>Programming Concepts:</a:t>
            </a:r>
            <a:endParaRPr lang="en-IN" sz="2000" dirty="0">
              <a:effectLst/>
              <a:latin typeface="Calibri" panose="020F0502020204030204" pitchFamily="34" charset="0"/>
              <a:ea typeface="Calibri" panose="020F0502020204030204" pitchFamily="34" charset="0"/>
              <a:cs typeface="Arial" panose="020B0604020202020204" pitchFamily="34" charset="0"/>
            </a:endParaRPr>
          </a:p>
          <a:p>
            <a:pPr marL="742950" lvl="1" indent="-285750">
              <a:buSzPts val="1000"/>
              <a:buFont typeface="Courier New" panose="02070309020205020404" pitchFamily="49" charset="0"/>
              <a:buChar char="o"/>
              <a:tabLst>
                <a:tab pos="914400" algn="l"/>
              </a:tabLst>
            </a:pPr>
            <a:r>
              <a:rPr lang="en-IN" sz="2000" dirty="0">
                <a:effectLst/>
                <a:latin typeface="Cambria" panose="02040503050406030204" pitchFamily="18" charset="0"/>
                <a:ea typeface="Calibri" panose="020F0502020204030204" pitchFamily="34" charset="0"/>
                <a:cs typeface="Cascadia Code SemiBold" panose="020B0609020000020004" pitchFamily="49" charset="0"/>
              </a:rPr>
              <a:t>Application of OOP principles.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buSzPts val="1000"/>
              <a:buFont typeface="Courier New" panose="02070309020205020404" pitchFamily="49" charset="0"/>
              <a:buChar char="o"/>
              <a:tabLst>
                <a:tab pos="914400" algn="l"/>
              </a:tabLst>
            </a:pPr>
            <a:r>
              <a:rPr lang="en-IN" sz="2000" dirty="0">
                <a:effectLst/>
                <a:latin typeface="Cambria" panose="02040503050406030204" pitchFamily="18" charset="0"/>
                <a:ea typeface="Calibri" panose="020F0502020204030204" pitchFamily="34" charset="0"/>
                <a:cs typeface="Cascadia Code SemiBold" panose="020B0609020000020004" pitchFamily="49" charset="0"/>
              </a:rPr>
              <a:t>Effective use of Python libraries for real-world projects.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tabLst>
                <a:tab pos="457200" algn="l"/>
              </a:tabLst>
            </a:pPr>
            <a:r>
              <a:rPr lang="en-IN" sz="2000" b="1" dirty="0">
                <a:effectLst/>
                <a:latin typeface="Cambria" panose="02040503050406030204" pitchFamily="18" charset="0"/>
                <a:ea typeface="Calibri" panose="020F0502020204030204" pitchFamily="34" charset="0"/>
                <a:cs typeface="Cascadia Code SemiBold" panose="020B0609020000020004" pitchFamily="49" charset="0"/>
              </a:rPr>
              <a:t>Problem-Solving Skills:</a:t>
            </a:r>
            <a:endParaRPr lang="en-IN" sz="2000" dirty="0">
              <a:effectLst/>
              <a:latin typeface="Calibri" panose="020F0502020204030204" pitchFamily="34" charset="0"/>
              <a:ea typeface="Calibri" panose="020F0502020204030204" pitchFamily="34" charset="0"/>
              <a:cs typeface="Arial" panose="020B0604020202020204" pitchFamily="34" charset="0"/>
            </a:endParaRPr>
          </a:p>
          <a:p>
            <a:pPr marL="742950" lvl="1" indent="-285750">
              <a:buSzPts val="1000"/>
              <a:buFont typeface="Courier New" panose="02070309020205020404" pitchFamily="49" charset="0"/>
              <a:buChar char="o"/>
              <a:tabLst>
                <a:tab pos="914400" algn="l"/>
              </a:tabLst>
            </a:pPr>
            <a:r>
              <a:rPr lang="en-IN" sz="2000" dirty="0">
                <a:effectLst/>
                <a:latin typeface="Cambria" panose="02040503050406030204" pitchFamily="18" charset="0"/>
                <a:ea typeface="Calibri" panose="020F0502020204030204" pitchFamily="34" charset="0"/>
                <a:cs typeface="Cascadia Code SemiBold" panose="020B0609020000020004" pitchFamily="49" charset="0"/>
              </a:rPr>
              <a:t>Tackling challenges related to game logic and mechanics.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buSzPts val="1000"/>
              <a:buFont typeface="Courier New" panose="02070309020205020404" pitchFamily="49" charset="0"/>
              <a:buChar char="o"/>
              <a:tabLst>
                <a:tab pos="914400" algn="l"/>
              </a:tabLst>
            </a:pPr>
            <a:r>
              <a:rPr lang="en-IN" sz="2000" dirty="0">
                <a:effectLst/>
                <a:latin typeface="Cambria" panose="02040503050406030204" pitchFamily="18" charset="0"/>
                <a:ea typeface="Calibri" panose="020F0502020204030204" pitchFamily="34" charset="0"/>
                <a:cs typeface="Cascadia Code SemiBold" panose="020B0609020000020004" pitchFamily="49" charset="0"/>
              </a:rPr>
              <a:t>Debugging and optimizing code for better performance.</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tabLst>
                <a:tab pos="457200" algn="l"/>
              </a:tabLst>
            </a:pPr>
            <a:r>
              <a:rPr lang="en-IN" sz="2000" b="1" dirty="0">
                <a:effectLst/>
                <a:latin typeface="Cambria" panose="02040503050406030204" pitchFamily="18" charset="0"/>
                <a:ea typeface="Calibri" panose="020F0502020204030204" pitchFamily="34" charset="0"/>
                <a:cs typeface="Cascadia Code SemiBold" panose="020B0609020000020004" pitchFamily="49" charset="0"/>
              </a:rPr>
              <a:t>Creativity and Design:</a:t>
            </a:r>
            <a:endParaRPr lang="en-IN" sz="2000" dirty="0">
              <a:effectLst/>
              <a:latin typeface="Calibri" panose="020F0502020204030204" pitchFamily="34" charset="0"/>
              <a:ea typeface="Calibri" panose="020F0502020204030204" pitchFamily="34" charset="0"/>
              <a:cs typeface="Arial" panose="020B0604020202020204" pitchFamily="34" charset="0"/>
            </a:endParaRPr>
          </a:p>
          <a:p>
            <a:pPr marL="742950" lvl="1" indent="-285750">
              <a:buSzPts val="1000"/>
              <a:buFont typeface="Courier New" panose="02070309020205020404" pitchFamily="49" charset="0"/>
              <a:buChar char="o"/>
              <a:tabLst>
                <a:tab pos="914400" algn="l"/>
              </a:tabLst>
            </a:pPr>
            <a:r>
              <a:rPr lang="en-IN" sz="2000" dirty="0">
                <a:effectLst/>
                <a:latin typeface="Cambria" panose="02040503050406030204" pitchFamily="18" charset="0"/>
                <a:ea typeface="Calibri" panose="020F0502020204030204" pitchFamily="34" charset="0"/>
                <a:cs typeface="Cascadia Code SemiBold" panose="020B0609020000020004" pitchFamily="49" charset="0"/>
              </a:rPr>
              <a:t>Designing engaging and user-friendly game interfaces.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lvl="1" indent="0">
              <a:buSzPts val="1000"/>
              <a:buNone/>
              <a:tabLst>
                <a:tab pos="914400" algn="l"/>
              </a:tabLst>
            </a:pP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indent="0">
              <a:buNone/>
            </a:pPr>
            <a:endParaRPr lang="en-IN" sz="2000" dirty="0">
              <a:effectLst/>
              <a:latin typeface="Calibri" panose="020F0502020204030204" pitchFamily="34" charset="0"/>
              <a:ea typeface="Calibri" panose="020F0502020204030204" pitchFamily="34" charset="0"/>
              <a:cs typeface="Arial" panose="020B0604020202020204" pitchFamily="34" charset="0"/>
            </a:endParaRPr>
          </a:p>
          <a:p>
            <a:endParaRPr lang="en-IN" sz="2000" dirty="0"/>
          </a:p>
        </p:txBody>
      </p:sp>
    </p:spTree>
    <p:extLst>
      <p:ext uri="{BB962C8B-B14F-4D97-AF65-F5344CB8AC3E}">
        <p14:creationId xmlns:p14="http://schemas.microsoft.com/office/powerpoint/2010/main" val="2756804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5B579-70E2-08B5-DAC9-5F489B1122C1}"/>
              </a:ext>
            </a:extLst>
          </p:cNvPr>
          <p:cNvSpPr>
            <a:spLocks noGrp="1"/>
          </p:cNvSpPr>
          <p:nvPr>
            <p:ph type="title"/>
          </p:nvPr>
        </p:nvSpPr>
        <p:spPr>
          <a:xfrm>
            <a:off x="137160" y="2343912"/>
            <a:ext cx="13002768" cy="1609344"/>
          </a:xfrm>
        </p:spPr>
        <p:txBody>
          <a:bodyPr/>
          <a:lstStyle/>
          <a:p>
            <a:r>
              <a:rPr lang="en-US" dirty="0"/>
              <a:t>---------------------------THE END----------------------------</a:t>
            </a:r>
            <a:endParaRPr lang="en-IN" dirty="0"/>
          </a:p>
        </p:txBody>
      </p:sp>
    </p:spTree>
    <p:extLst>
      <p:ext uri="{BB962C8B-B14F-4D97-AF65-F5344CB8AC3E}">
        <p14:creationId xmlns:p14="http://schemas.microsoft.com/office/powerpoint/2010/main" val="14986844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TM03090434[[fn=Wood Type]]</Template>
  <TotalTime>26</TotalTime>
  <Words>238</Words>
  <Application>Microsoft Office PowerPoint</Application>
  <PresentationFormat>Widescreen</PresentationFormat>
  <Paragraphs>25</Paragraphs>
  <Slides>8</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Agency FB</vt:lpstr>
      <vt:lpstr>Arial Rounded MT Bold</vt:lpstr>
      <vt:lpstr>Calibri</vt:lpstr>
      <vt:lpstr>Cambria</vt:lpstr>
      <vt:lpstr>Courier New</vt:lpstr>
      <vt:lpstr>Rockwell</vt:lpstr>
      <vt:lpstr>Rockwell Condensed</vt:lpstr>
      <vt:lpstr>Wingdings</vt:lpstr>
      <vt:lpstr>Wood Type</vt:lpstr>
      <vt:lpstr>                        GAME –FRUIT CATCHER                                                                                                                                                                                                                                                       SSN College of Engineering, Kalavakkam  Department of Computer Science and Engineering  UGE3188 – Problem Solving and Programming using Python  Project : Fruit Catcher Game </vt:lpstr>
      <vt:lpstr>INTRODUCTION:</vt:lpstr>
      <vt:lpstr>PowerPoint Presentation</vt:lpstr>
      <vt:lpstr>PowerPoint Presentation</vt:lpstr>
      <vt:lpstr>PowerPoint Presentation</vt:lpstr>
      <vt:lpstr>DEMO VIDEO:</vt:lpstr>
      <vt:lpstr>LEARNING OUTCOMES: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shrinithi kl</dc:creator>
  <cp:lastModifiedBy>shrinithi kl</cp:lastModifiedBy>
  <cp:revision>1</cp:revision>
  <dcterms:created xsi:type="dcterms:W3CDTF">2024-12-08T09:19:01Z</dcterms:created>
  <dcterms:modified xsi:type="dcterms:W3CDTF">2024-12-08T09:45:16Z</dcterms:modified>
</cp:coreProperties>
</file>

<file path=docProps/thumbnail.jpeg>
</file>